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6858000" cx="12192000"/>
  <p:notesSz cx="6858000" cy="9144000"/>
  <p:embeddedFontLst>
    <p:embeddedFont>
      <p:font typeface="Titillium Web"/>
      <p:regular r:id="rId15"/>
      <p:bold r:id="rId16"/>
      <p:italic r:id="rId17"/>
      <p:boldItalic r:id="rId18"/>
    </p:embeddedFont>
    <p:embeddedFont>
      <p:font typeface="Helvetica Neue"/>
      <p:regular r:id="rId19"/>
      <p:bold r:id="rId20"/>
      <p:italic r:id="rId21"/>
      <p:boldItalic r:id="rId22"/>
    </p:embeddedFont>
    <p:embeddedFont>
      <p:font typeface="Helvetica Neue Light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bold.fntdata"/><Relationship Id="rId22" Type="http://schemas.openxmlformats.org/officeDocument/2006/relationships/font" Target="fonts/HelveticaNeue-boldItalic.fntdata"/><Relationship Id="rId21" Type="http://schemas.openxmlformats.org/officeDocument/2006/relationships/font" Target="fonts/HelveticaNeue-italic.fntdata"/><Relationship Id="rId24" Type="http://schemas.openxmlformats.org/officeDocument/2006/relationships/font" Target="fonts/HelveticaNeueLight-bold.fntdata"/><Relationship Id="rId23" Type="http://schemas.openxmlformats.org/officeDocument/2006/relationships/font" Target="fonts/HelveticaNeueLight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HelveticaNeueLight-boldItalic.fntdata"/><Relationship Id="rId25" Type="http://schemas.openxmlformats.org/officeDocument/2006/relationships/font" Target="fonts/HelveticaNeueLigh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TitilliumWeb-regular.fntdata"/><Relationship Id="rId14" Type="http://schemas.openxmlformats.org/officeDocument/2006/relationships/slide" Target="slides/slide10.xml"/><Relationship Id="rId17" Type="http://schemas.openxmlformats.org/officeDocument/2006/relationships/font" Target="fonts/TitilliumWeb-italic.fntdata"/><Relationship Id="rId16" Type="http://schemas.openxmlformats.org/officeDocument/2006/relationships/font" Target="fonts/TitilliumWeb-bold.fntdata"/><Relationship Id="rId19" Type="http://schemas.openxmlformats.org/officeDocument/2006/relationships/font" Target="fonts/HelveticaNeue-regular.fntdata"/><Relationship Id="rId18" Type="http://schemas.openxmlformats.org/officeDocument/2006/relationships/font" Target="fonts/TitilliumWeb-boldItalic.fntdata"/></Relationships>
</file>

<file path=ppt/media/image11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49f2536aa7_0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349f2536aa7_0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49f2536aa7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g349f2536aa7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4e93f11519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g34e93f11519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49f2536aa7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349f2536aa7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49f2536aa7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349f2536aa7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4aeb5d09c1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34aeb5d09c1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4aeb5d09c1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34aeb5d09c1_0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49f2536aa7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g349f2536aa7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bg>
      <p:bgPr>
        <a:solidFill>
          <a:schemeClr val="lt2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/>
          <p:nvPr>
            <p:ph idx="1" type="body"/>
          </p:nvPr>
        </p:nvSpPr>
        <p:spPr>
          <a:xfrm>
            <a:off x="844150" y="4710224"/>
            <a:ext cx="10515601" cy="552037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44848"/>
              </a:buClr>
              <a:buSzPts val="2000"/>
              <a:buFont typeface="Helvetica Neue Light"/>
              <a:buNone/>
              <a:defRPr b="0" i="0" sz="2000">
                <a:solidFill>
                  <a:srgbClr val="44484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20" name="Google Shape;20;p2"/>
          <p:cNvPicPr preferRelativeResize="0"/>
          <p:nvPr/>
        </p:nvPicPr>
        <p:blipFill rotWithShape="1">
          <a:blip r:embed="rId2">
            <a:alphaModFix/>
          </a:blip>
          <a:srcRect b="42109" l="31991" r="32034" t="42025"/>
          <a:stretch/>
        </p:blipFill>
        <p:spPr>
          <a:xfrm>
            <a:off x="7430948" y="751519"/>
            <a:ext cx="3928803" cy="1333239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2"/>
          <p:cNvSpPr txBox="1"/>
          <p:nvPr>
            <p:ph idx="2" type="body"/>
          </p:nvPr>
        </p:nvSpPr>
        <p:spPr>
          <a:xfrm>
            <a:off x="844150" y="3784993"/>
            <a:ext cx="10516000" cy="9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Helvetica Neue"/>
              <a:buNone/>
              <a:defRPr b="1" i="0" sz="4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77" name="Google Shape;77;p11"/>
          <p:cNvSpPr txBox="1"/>
          <p:nvPr>
            <p:ph idx="10" type="dt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78" name="Google Shape;78;p11"/>
          <p:cNvPicPr preferRelativeResize="0"/>
          <p:nvPr/>
        </p:nvPicPr>
        <p:blipFill rotWithShape="1">
          <a:blip r:embed="rId2">
            <a:alphaModFix/>
          </a:blip>
          <a:srcRect b="38397" l="29654" r="29480" t="38312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83" name="Google Shape;83;p12"/>
          <p:cNvSpPr txBox="1"/>
          <p:nvPr>
            <p:ph idx="10" type="dt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84" name="Google Shape;84;p12"/>
          <p:cNvPicPr preferRelativeResize="0"/>
          <p:nvPr/>
        </p:nvPicPr>
        <p:blipFill rotWithShape="1">
          <a:blip r:embed="rId2">
            <a:alphaModFix/>
          </a:blip>
          <a:srcRect b="38397" l="29654" r="29480" t="38312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Helvetica Neue"/>
              <a:buNone/>
              <a:defRPr sz="3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  <a:defRPr b="0" i="0" sz="2000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 Light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Helvetica Neue Light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Helvetica Neue Light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26" name="Google Shape;26;p3"/>
          <p:cNvSpPr txBox="1"/>
          <p:nvPr>
            <p:ph idx="10" type="dt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7" name="Google Shape;27;p3"/>
          <p:cNvPicPr preferRelativeResize="0"/>
          <p:nvPr/>
        </p:nvPicPr>
        <p:blipFill rotWithShape="1">
          <a:blip r:embed="rId2">
            <a:alphaModFix/>
          </a:blip>
          <a:srcRect b="38397" l="29654" r="29480" t="38312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/>
          <p:nvPr>
            <p:ph type="title"/>
          </p:nvPr>
        </p:nvSpPr>
        <p:spPr>
          <a:xfrm>
            <a:off x="594303" y="26670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" type="body"/>
          </p:nvPr>
        </p:nvSpPr>
        <p:spPr>
          <a:xfrm>
            <a:off x="582427" y="1768950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•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•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Char char="•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Char char="•"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32" name="Google Shape;32;p4"/>
          <p:cNvSpPr txBox="1"/>
          <p:nvPr>
            <p:ph idx="10" type="dt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2">
            <a:alphaModFix/>
          </a:blip>
          <a:srcRect b="38397" l="29654" r="29480" t="38312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73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4247">
          <p15:clr>
            <a:srgbClr val="FBAE40"/>
          </p15:clr>
        </p15:guide>
        <p15:guide id="4" orient="horz" pos="164">
          <p15:clr>
            <a:srgbClr val="FBAE40"/>
          </p15:clr>
        </p15:guide>
        <p15:guide id="5" orient="horz" pos="1003">
          <p15:clr>
            <a:srgbClr val="FBAE40"/>
          </p15:clr>
        </p15:guide>
        <p15:guide id="6" pos="121">
          <p15:clr>
            <a:srgbClr val="FBAE40"/>
          </p15:clr>
        </p15:guide>
        <p15:guide id="7" pos="370">
          <p15:clr>
            <a:srgbClr val="FBAE40"/>
          </p15:clr>
        </p15:guide>
        <p15:guide id="8" orient="horz" pos="1117">
          <p15:clr>
            <a:srgbClr val="FBAE40"/>
          </p15:clr>
        </p15:guide>
        <p15:guide id="9" pos="6992">
          <p15:clr>
            <a:srgbClr val="FBAE40"/>
          </p15:clr>
        </p15:guide>
        <p15:guide id="10" orient="horz" pos="3861">
          <p15:clr>
            <a:srgbClr val="FBAE40"/>
          </p15:clr>
        </p15:guide>
        <p15:guide id="11" pos="7559">
          <p15:clr>
            <a:srgbClr val="FBAE40"/>
          </p15:clr>
        </p15:guide>
        <p15:guide id="12" orient="horz" pos="3974">
          <p15:clr>
            <a:srgbClr val="FBAE40"/>
          </p15:clr>
        </p15:guide>
        <p15:guide id="13" orient="horz" pos="4201">
          <p15:clr>
            <a:srgbClr val="FBAE40"/>
          </p15:clr>
        </p15:guide>
        <p15:guide id="14" orient="horz" pos="411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39" name="Google Shape;39;p5"/>
          <p:cNvSpPr txBox="1"/>
          <p:nvPr>
            <p:ph idx="10" type="dt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40" name="Google Shape;40;p5"/>
          <p:cNvPicPr preferRelativeResize="0"/>
          <p:nvPr/>
        </p:nvPicPr>
        <p:blipFill rotWithShape="1">
          <a:blip r:embed="rId2">
            <a:alphaModFix/>
          </a:blip>
          <a:srcRect b="38397" l="29654" r="29480" t="38312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48" name="Google Shape;48;p6"/>
          <p:cNvSpPr txBox="1"/>
          <p:nvPr>
            <p:ph idx="10" type="dt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49" name="Google Shape;49;p6"/>
          <p:cNvPicPr preferRelativeResize="0"/>
          <p:nvPr/>
        </p:nvPicPr>
        <p:blipFill rotWithShape="1">
          <a:blip r:embed="rId2">
            <a:alphaModFix/>
          </a:blip>
          <a:srcRect b="38397" l="29654" r="29480" t="38312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53" name="Google Shape;53;p7"/>
          <p:cNvSpPr txBox="1"/>
          <p:nvPr>
            <p:ph idx="10" type="dt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54" name="Google Shape;54;p7"/>
          <p:cNvPicPr preferRelativeResize="0"/>
          <p:nvPr/>
        </p:nvPicPr>
        <p:blipFill rotWithShape="1">
          <a:blip r:embed="rId2">
            <a:alphaModFix/>
          </a:blip>
          <a:srcRect b="38397" l="29654" r="29480" t="38312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57" name="Google Shape;57;p8"/>
          <p:cNvSpPr txBox="1"/>
          <p:nvPr>
            <p:ph idx="10" type="dt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58" name="Google Shape;58;p8"/>
          <p:cNvPicPr preferRelativeResize="0"/>
          <p:nvPr/>
        </p:nvPicPr>
        <p:blipFill rotWithShape="1">
          <a:blip r:embed="rId2">
            <a:alphaModFix/>
          </a:blip>
          <a:srcRect b="38397" l="29654" r="29480" t="38312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 Light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 Light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2" name="Google Shape;62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 Light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3" name="Google Shape;63;p9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64" name="Google Shape;64;p9"/>
          <p:cNvSpPr txBox="1"/>
          <p:nvPr>
            <p:ph idx="10" type="dt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65" name="Google Shape;65;p9"/>
          <p:cNvPicPr preferRelativeResize="0"/>
          <p:nvPr/>
        </p:nvPicPr>
        <p:blipFill rotWithShape="1">
          <a:blip r:embed="rId2">
            <a:alphaModFix/>
          </a:blip>
          <a:srcRect b="38397" l="29654" r="29480" t="38312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 Light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0" name="Google Shape;70;p10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71" name="Google Shape;71;p10"/>
          <p:cNvSpPr txBox="1"/>
          <p:nvPr>
            <p:ph idx="10" type="dt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72" name="Google Shape;72;p10"/>
          <p:cNvPicPr preferRelativeResize="0"/>
          <p:nvPr/>
        </p:nvPicPr>
        <p:blipFill rotWithShape="1">
          <a:blip r:embed="rId2">
            <a:alphaModFix/>
          </a:blip>
          <a:srcRect b="38397" l="29654" r="29480" t="38312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b="1" i="0" sz="4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 Light"/>
              <a:buChar char="•"/>
              <a:defRPr b="0" i="0" sz="2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•"/>
              <a:defRPr b="0" i="0" sz="2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b="0" i="0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•"/>
              <a:defRPr b="0" i="0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•"/>
              <a:defRPr b="0" i="0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12" name="Google Shape;12;p1"/>
          <p:cNvGrpSpPr/>
          <p:nvPr/>
        </p:nvGrpSpPr>
        <p:grpSpPr>
          <a:xfrm>
            <a:off x="0" y="6756400"/>
            <a:ext cx="12192000" cy="105496"/>
            <a:chOff x="0" y="6756400"/>
            <a:chExt cx="12192000" cy="105496"/>
          </a:xfrm>
        </p:grpSpPr>
        <p:pic>
          <p:nvPicPr>
            <p:cNvPr id="13" name="Google Shape;13;p1"/>
            <p:cNvPicPr preferRelativeResize="0"/>
            <p:nvPr/>
          </p:nvPicPr>
          <p:blipFill rotWithShape="1">
            <a:blip r:embed="rId1">
              <a:alphaModFix/>
            </a:blip>
            <a:srcRect b="0" l="0" r="0" t="0"/>
            <a:stretch/>
          </p:blipFill>
          <p:spPr>
            <a:xfrm>
              <a:off x="1524000" y="6756400"/>
              <a:ext cx="9144000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14;p1"/>
            <p:cNvPicPr preferRelativeResize="0"/>
            <p:nvPr/>
          </p:nvPicPr>
          <p:blipFill rotWithShape="1">
            <a:blip r:embed="rId1">
              <a:alphaModFix/>
            </a:blip>
            <a:srcRect b="15585" l="0" r="71580" t="0"/>
            <a:stretch/>
          </p:blipFill>
          <p:spPr>
            <a:xfrm>
              <a:off x="0" y="6756400"/>
              <a:ext cx="2598717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1"/>
            <p:cNvPicPr preferRelativeResize="0"/>
            <p:nvPr/>
          </p:nvPicPr>
          <p:blipFill rotWithShape="1">
            <a:blip r:embed="rId1">
              <a:alphaModFix/>
            </a:blip>
            <a:srcRect b="15585" l="0" r="71580" t="0"/>
            <a:stretch/>
          </p:blipFill>
          <p:spPr>
            <a:xfrm>
              <a:off x="9593283" y="6756400"/>
              <a:ext cx="2598717" cy="10549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" name="Google Shape;16;p1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17" name="Google Shape;17;p1"/>
          <p:cNvSpPr txBox="1"/>
          <p:nvPr>
            <p:ph idx="10" type="dt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/>
          <p:nvPr>
            <p:ph type="title"/>
          </p:nvPr>
        </p:nvSpPr>
        <p:spPr>
          <a:xfrm>
            <a:off x="53100" y="1803275"/>
            <a:ext cx="12138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Helvetica Neue"/>
              <a:buNone/>
            </a:pPr>
            <a:r>
              <a:rPr lang="en-US" sz="3000">
                <a:solidFill>
                  <a:schemeClr val="accent4"/>
                </a:solidFill>
              </a:rPr>
              <a:t>CSE 623 Machine Learning Theory and Practice</a:t>
            </a:r>
            <a:endParaRPr sz="3000">
              <a:solidFill>
                <a:schemeClr val="accent4"/>
              </a:solidFill>
            </a:endParaRPr>
          </a:p>
        </p:txBody>
      </p:sp>
      <p:sp>
        <p:nvSpPr>
          <p:cNvPr id="90" name="Google Shape;90;p13"/>
          <p:cNvSpPr txBox="1"/>
          <p:nvPr>
            <p:ph idx="1" type="body"/>
          </p:nvPr>
        </p:nvSpPr>
        <p:spPr>
          <a:xfrm>
            <a:off x="4357225" y="3839975"/>
            <a:ext cx="4065300" cy="18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</a:pPr>
            <a:r>
              <a:rPr b="1" lang="en-US" sz="2083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Group Name : Optic AI</a:t>
            </a:r>
            <a:endParaRPr b="1" sz="2083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</a:pPr>
            <a:r>
              <a:rPr lang="en-US" sz="2083">
                <a:solidFill>
                  <a:schemeClr val="dk1"/>
                </a:solidFill>
              </a:rPr>
              <a:t>Meet Patel(AU2444010)</a:t>
            </a:r>
            <a:endParaRPr sz="2083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</a:pPr>
            <a:r>
              <a:rPr lang="en-US" sz="2083">
                <a:solidFill>
                  <a:schemeClr val="dk1"/>
                </a:solidFill>
              </a:rPr>
              <a:t>Abhishek Gandhi(AU2444015)</a:t>
            </a:r>
            <a:endParaRPr sz="2083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</a:pPr>
            <a:r>
              <a:rPr lang="en-US" sz="2083">
                <a:solidFill>
                  <a:schemeClr val="dk1"/>
                </a:solidFill>
              </a:rPr>
              <a:t>Dhruvi Dalal(AU2444019)</a:t>
            </a:r>
            <a:endParaRPr sz="2083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</a:pPr>
            <a:r>
              <a:rPr lang="en-US" sz="2083">
                <a:solidFill>
                  <a:schemeClr val="dk1"/>
                </a:solidFill>
              </a:rPr>
              <a:t>Garima Jain(AU2444017)</a:t>
            </a:r>
            <a:endParaRPr sz="2083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</a:pPr>
            <a:r>
              <a:rPr lang="en-US" sz="2083">
                <a:solidFill>
                  <a:schemeClr val="dk1"/>
                </a:solidFill>
              </a:rPr>
              <a:t>Dhruv Patel(AU2444003)</a:t>
            </a:r>
            <a:r>
              <a:rPr lang="en-US" sz="2083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1" name="Google Shape;91;p13"/>
          <p:cNvSpPr txBox="1"/>
          <p:nvPr>
            <p:ph type="title"/>
          </p:nvPr>
        </p:nvSpPr>
        <p:spPr>
          <a:xfrm>
            <a:off x="53100" y="50675"/>
            <a:ext cx="121389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000"/>
              <a:t>Identify Abnormal Driving Behavior Using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000"/>
              <a:t>Spatio-Temporal Analysis [UAV videos]</a:t>
            </a:r>
            <a:endParaRPr sz="4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2"/>
          <p:cNvSpPr txBox="1"/>
          <p:nvPr>
            <p:ph type="title"/>
          </p:nvPr>
        </p:nvSpPr>
        <p:spPr>
          <a:xfrm>
            <a:off x="594303" y="495300"/>
            <a:ext cx="1051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b="0" lang="en-US">
                <a:solidFill>
                  <a:srgbClr val="980000"/>
                </a:solidFill>
              </a:rPr>
              <a:t>References</a:t>
            </a:r>
            <a:endParaRPr b="0">
              <a:solidFill>
                <a:srgbClr val="980000"/>
              </a:solidFill>
            </a:endParaRPr>
          </a:p>
        </p:txBody>
      </p:sp>
      <p:sp>
        <p:nvSpPr>
          <p:cNvPr id="197" name="Google Shape;197;p22"/>
          <p:cNvSpPr txBox="1"/>
          <p:nvPr>
            <p:ph idx="1" type="body"/>
          </p:nvPr>
        </p:nvSpPr>
        <p:spPr>
          <a:xfrm>
            <a:off x="582425" y="1159350"/>
            <a:ext cx="10910700" cy="58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[1] Y. M. Bhavsar, M. S. Zaveri, M. S. Raval, and S. B. Zaveri, “Vision-based investigation of road traffic and violations at urban roundabout in india using uav video: A case study,” Transportation Engineering, vol. 14, p.100207, 2023.</a:t>
            </a:r>
            <a:endParaRPr sz="1500"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[2] T.-A. Teo, M.-J. Chang, and T.-H. Wen, “Automatic vehicle trajectory behavior classification based on unmanned aerial vehicle-derived trajectories using machine learning techniques,” ISPRS International Journal of Geo-Information, vol. 13, no. 8, 2024. [Online]. Available:https://www.mdpi.com/2220-9964/13/8/264</a:t>
            </a:r>
            <a:endParaRPr sz="1500"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[3] C. Zhang, S. Liu, M. Guo, and Y. Liu, “A novel ship trajectory clustering analysis and anomaly detection method based on AIS data,” Ocean Engineering, vol. 288, p. 116082, 2023.</a:t>
            </a:r>
            <a:endParaRPr sz="1500"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[4] P. Banerjee and R. Nevatia, “Dynamics based trajectory segmentation for uav videos,” in 2010 7th IEEE International Conference on Advanced Video and Signal Based Surveillance. IEEE, 2010, pp. 345–352.</a:t>
            </a:r>
            <a:endParaRPr sz="1500"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[5] J.-G. Lee, J. Han, and K.-Y. Whang, “Trajectory clustering: a partition- and-group framework,” in Proceedings of the 2007 ACM SIGMOD international conference on Management of data, 2007, pp. 593–604.</a:t>
            </a:r>
            <a:endParaRPr sz="1500"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[6] R. Ranjith, J. J. Athanesious, and V. Vaidehi, “Anomaly detection using dbscan clustering technique for traffic video surveillance,” in 2015 Seventh international conference on advanced computing (ICoAC). IEEE,2015, pp. 1–6.</a:t>
            </a:r>
            <a:endParaRPr sz="1500"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[7] J. Athanesious, V. Srinivasan, V. Vijayakumar, S. Christobel, and S. C.Sethuraman, “Detecting abnormal events in traffic video surveillance using superorientation optical flow feature,” IET Image processing, vol. 14,no. 9, pp. 1881–1891, 2020.</a:t>
            </a:r>
            <a:endParaRPr sz="1500"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98" name="Google Shape;198;p22"/>
          <p:cNvSpPr txBox="1"/>
          <p:nvPr>
            <p:ph idx="12" type="sldNum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/>
          <p:nvPr>
            <p:ph type="title"/>
          </p:nvPr>
        </p:nvSpPr>
        <p:spPr>
          <a:xfrm>
            <a:off x="594303" y="495300"/>
            <a:ext cx="1051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b="0" lang="en-US">
                <a:solidFill>
                  <a:srgbClr val="980000"/>
                </a:solidFill>
              </a:rPr>
              <a:t>Problem Statement</a:t>
            </a:r>
            <a:endParaRPr b="0">
              <a:solidFill>
                <a:srgbClr val="980000"/>
              </a:solidFill>
            </a:endParaRPr>
          </a:p>
        </p:txBody>
      </p:sp>
      <p:sp>
        <p:nvSpPr>
          <p:cNvPr id="97" name="Google Shape;97;p14"/>
          <p:cNvSpPr txBox="1"/>
          <p:nvPr>
            <p:ph idx="1" type="body"/>
          </p:nvPr>
        </p:nvSpPr>
        <p:spPr>
          <a:xfrm>
            <a:off x="582427" y="1768950"/>
            <a:ext cx="10515600" cy="30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1000" lvl="0" marL="457200" rtl="0" algn="just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b="1" lang="en-US">
                <a:latin typeface="Helvetica Neue"/>
                <a:ea typeface="Helvetica Neue"/>
                <a:cs typeface="Helvetica Neue"/>
                <a:sym typeface="Helvetica Neue"/>
              </a:rPr>
              <a:t>Driving Behavior Variations:</a:t>
            </a:r>
            <a:r>
              <a:rPr b="1" lang="en-US"/>
              <a:t> While drivers are expected to follow similar patterns on the same road, real-world behavior differs due to individual decisions, road conditions, and external factors.</a:t>
            </a:r>
            <a:endParaRPr b="1"/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b="1" lang="en-US">
                <a:latin typeface="Helvetica Neue"/>
                <a:ea typeface="Helvetica Neue"/>
                <a:cs typeface="Helvetica Neue"/>
                <a:sym typeface="Helvetica Neue"/>
              </a:rPr>
              <a:t>Data Source &amp; Features:</a:t>
            </a:r>
            <a:r>
              <a:rPr b="1" lang="en-US"/>
              <a:t> UAV videos provide vehicle trajectory data, capturing movement through spatial and temporal features such as speed variations, lane shifts, and acceleration patterns.</a:t>
            </a:r>
            <a:endParaRPr b="1"/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b="1" lang="en-US">
                <a:latin typeface="Helvetica Neue"/>
                <a:ea typeface="Helvetica Neue"/>
                <a:cs typeface="Helvetica Neue"/>
                <a:sym typeface="Helvetica Neue"/>
              </a:rPr>
              <a:t>Need for Abnormality Detection:</a:t>
            </a:r>
            <a:r>
              <a:rPr b="1" lang="en-US"/>
              <a:t> Identifying abnormal driving behavior is crucial for traffic safety, accident prevention, and autonomous vehicle applications. </a:t>
            </a:r>
            <a:endParaRPr/>
          </a:p>
        </p:txBody>
      </p:sp>
      <p:sp>
        <p:nvSpPr>
          <p:cNvPr id="98" name="Google Shape;98;p14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>
            <p:ph type="title"/>
          </p:nvPr>
        </p:nvSpPr>
        <p:spPr>
          <a:xfrm>
            <a:off x="594303" y="495300"/>
            <a:ext cx="1051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b="0" lang="en-US">
                <a:solidFill>
                  <a:srgbClr val="980000"/>
                </a:solidFill>
              </a:rPr>
              <a:t>Instructor’s Feedback</a:t>
            </a:r>
            <a:endParaRPr b="0">
              <a:solidFill>
                <a:srgbClr val="980000"/>
              </a:solidFill>
            </a:endParaRPr>
          </a:p>
        </p:txBody>
      </p:sp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582425" y="1768950"/>
            <a:ext cx="10515600" cy="20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1000" lvl="0" marL="457200" rtl="0" algn="just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b="1" lang="en-US"/>
              <a:t>The instructor suggested exploring alternative algorithms such as Dynamic Time Warping (DTW) and other clustering techniques to improve performance. These methods could be more effective in handling spatio-temporal data for our project.</a:t>
            </a:r>
            <a:endParaRPr b="1"/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b="1" lang="en-US"/>
              <a:t>How can we perform classification between abnormal and normal trajectories based on the clustering results?</a:t>
            </a:r>
            <a:endParaRPr b="1"/>
          </a:p>
        </p:txBody>
      </p:sp>
      <p:sp>
        <p:nvSpPr>
          <p:cNvPr id="105" name="Google Shape;105;p15"/>
          <p:cNvSpPr txBox="1"/>
          <p:nvPr>
            <p:ph idx="12" type="sldNum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838200" y="1851975"/>
            <a:ext cx="105156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55600" lvl="0" marL="914400" rtl="0" algn="just">
              <a:spcBef>
                <a:spcPts val="1000"/>
              </a:spcBef>
              <a:spcAft>
                <a:spcPts val="0"/>
              </a:spcAft>
              <a:buSzPts val="2000"/>
              <a:buFont typeface="Helvetica Neue"/>
              <a:buChar char="●"/>
            </a:pPr>
            <a:r>
              <a:rPr b="1" lang="en-US" sz="2000">
                <a:latin typeface="Helvetica Neue"/>
                <a:ea typeface="Helvetica Neue"/>
                <a:cs typeface="Helvetica Neue"/>
                <a:sym typeface="Helvetica Neue"/>
              </a:rPr>
              <a:t>Initial ML Approach </a:t>
            </a:r>
            <a:r>
              <a:rPr lang="en-US" sz="2000">
                <a:latin typeface="Helvetica Neue"/>
                <a:ea typeface="Helvetica Neue"/>
                <a:cs typeface="Helvetica Neue"/>
                <a:sym typeface="Helvetica Neue"/>
              </a:rPr>
              <a:t>:</a:t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1" marL="1371600" rtl="0" algn="just"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Char char="○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Employed feature extraction (temporal, spatial, dynamic), custom DTW distance, and OPTICS clustering.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914400" rtl="0" algn="just"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Char char="●"/>
            </a:pPr>
            <a:r>
              <a:rPr b="1" lang="en-US" sz="2000">
                <a:latin typeface="Helvetica Neue"/>
                <a:ea typeface="Helvetica Neue"/>
                <a:cs typeface="Helvetica Neue"/>
                <a:sym typeface="Helvetica Neue"/>
              </a:rPr>
              <a:t>Custom Clustering Approach </a:t>
            </a:r>
            <a:r>
              <a:rPr lang="en-US" sz="2000">
                <a:latin typeface="Helvetica Neue"/>
                <a:ea typeface="Helvetica Neue"/>
                <a:cs typeface="Helvetica Neue"/>
                <a:sym typeface="Helvetica Neue"/>
              </a:rPr>
              <a:t>:</a:t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1" marL="1371600" rtl="0" algn="just"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Char char="○"/>
            </a:pPr>
            <a:r>
              <a:rPr b="1" lang="en-US">
                <a:latin typeface="Helvetica Neue"/>
                <a:ea typeface="Helvetica Neue"/>
                <a:cs typeface="Helvetica Neue"/>
                <a:sym typeface="Helvetica Neue"/>
              </a:rPr>
              <a:t>Method: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 Classifies trajectories into multiple clusters based on predefined rules and thresholds derived from domain knowledge.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1" marL="1371600" rtl="0" algn="just"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Char char="○"/>
            </a:pPr>
            <a:r>
              <a:rPr b="1" lang="en-US">
                <a:latin typeface="Helvetica Neue"/>
                <a:ea typeface="Helvetica Neue"/>
                <a:cs typeface="Helvetica Neue"/>
                <a:sym typeface="Helvetica Neue"/>
              </a:rPr>
              <a:t>Key Elements: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2" marL="1828800" rtl="0" algn="just"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Char char="■"/>
            </a:pPr>
            <a:r>
              <a:rPr b="1" lang="en-US" sz="2000">
                <a:latin typeface="Helvetica Neue"/>
                <a:ea typeface="Helvetica Neue"/>
                <a:cs typeface="Helvetica Neue"/>
                <a:sym typeface="Helvetica Neue"/>
              </a:rPr>
              <a:t>Feature Calculation:</a:t>
            </a:r>
            <a:r>
              <a:rPr lang="en-US" sz="2000">
                <a:latin typeface="Helvetica Neue"/>
                <a:ea typeface="Helvetica Neue"/>
                <a:cs typeface="Helvetica Neue"/>
                <a:sym typeface="Helvetica Neue"/>
              </a:rPr>
              <a:t> Computes trajectory properties like straightness, turning angles, distance moved etc… </a:t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2" marL="1828800" rtl="0" algn="just"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Char char="■"/>
            </a:pPr>
            <a:r>
              <a:rPr b="1" lang="en-US" sz="2000">
                <a:latin typeface="Helvetica Neue"/>
                <a:ea typeface="Helvetica Neue"/>
                <a:cs typeface="Helvetica Neue"/>
                <a:sym typeface="Helvetica Neue"/>
              </a:rPr>
              <a:t>Reference Angles:</a:t>
            </a:r>
            <a:r>
              <a:rPr lang="en-US" sz="2000">
                <a:latin typeface="Helvetica Neue"/>
                <a:ea typeface="Helvetica Neue"/>
                <a:cs typeface="Helvetica Neue"/>
                <a:sym typeface="Helvetica Neue"/>
              </a:rPr>
              <a:t> Establishes reference angles for horizontal and vertical straight movement from the data.</a:t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1" name="Google Shape;111;p16"/>
          <p:cNvSpPr txBox="1"/>
          <p:nvPr>
            <p:ph type="title"/>
          </p:nvPr>
        </p:nvSpPr>
        <p:spPr>
          <a:xfrm>
            <a:off x="587378" y="391550"/>
            <a:ext cx="10515600" cy="108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b="0" lang="en-US" sz="3600">
                <a:solidFill>
                  <a:srgbClr val="980000"/>
                </a:solidFill>
              </a:rPr>
              <a:t>Trajectory Anomaly Detection: ML vs. Custom Approaches</a:t>
            </a:r>
            <a:endParaRPr b="0" sz="3600">
              <a:solidFill>
                <a:srgbClr val="980000"/>
              </a:solidFill>
            </a:endParaRPr>
          </a:p>
        </p:txBody>
      </p:sp>
      <p:sp>
        <p:nvSpPr>
          <p:cNvPr id="112" name="Google Shape;112;p16"/>
          <p:cNvSpPr txBox="1"/>
          <p:nvPr>
            <p:ph idx="12" type="sldNum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>
            <p:ph type="title"/>
          </p:nvPr>
        </p:nvSpPr>
        <p:spPr>
          <a:xfrm>
            <a:off x="594303" y="495300"/>
            <a:ext cx="1051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b="0" lang="en-US">
                <a:solidFill>
                  <a:srgbClr val="980000"/>
                </a:solidFill>
              </a:rPr>
              <a:t>Workflow</a:t>
            </a:r>
            <a:endParaRPr b="0">
              <a:solidFill>
                <a:srgbClr val="980000"/>
              </a:solidFill>
            </a:endParaRPr>
          </a:p>
        </p:txBody>
      </p:sp>
      <p:sp>
        <p:nvSpPr>
          <p:cNvPr id="118" name="Google Shape;118;p17"/>
          <p:cNvSpPr txBox="1"/>
          <p:nvPr>
            <p:ph idx="12" type="sldNum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19" name="Google Shape;119;p17"/>
          <p:cNvGrpSpPr/>
          <p:nvPr/>
        </p:nvGrpSpPr>
        <p:grpSpPr>
          <a:xfrm>
            <a:off x="295539" y="2470405"/>
            <a:ext cx="2249172" cy="2313475"/>
            <a:chOff x="3154233" y="1852850"/>
            <a:chExt cx="1686921" cy="1735150"/>
          </a:xfrm>
        </p:grpSpPr>
        <p:sp>
          <p:nvSpPr>
            <p:cNvPr id="120" name="Google Shape;120;p17"/>
            <p:cNvSpPr/>
            <p:nvPr/>
          </p:nvSpPr>
          <p:spPr>
            <a:xfrm>
              <a:off x="3485717" y="3079475"/>
              <a:ext cx="1294800" cy="133500"/>
            </a:xfrm>
            <a:prstGeom prst="rect">
              <a:avLst/>
            </a:prstGeom>
            <a:solidFill>
              <a:srgbClr val="D83729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7"/>
            <p:cNvSpPr txBox="1"/>
            <p:nvPr/>
          </p:nvSpPr>
          <p:spPr>
            <a:xfrm>
              <a:off x="3154233" y="3216600"/>
              <a:ext cx="6927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600">
                  <a:latin typeface="Titillium Web"/>
                  <a:ea typeface="Titillium Web"/>
                  <a:cs typeface="Titillium Web"/>
                  <a:sym typeface="Titillium Web"/>
                </a:rPr>
                <a:t>Setup</a:t>
              </a:r>
              <a:endParaRPr b="1" sz="1600"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22" name="Google Shape;122;p17"/>
            <p:cNvSpPr txBox="1"/>
            <p:nvPr/>
          </p:nvSpPr>
          <p:spPr>
            <a:xfrm>
              <a:off x="3158154" y="1852850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500">
                  <a:solidFill>
                    <a:schemeClr val="dk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Defines parameters</a:t>
              </a:r>
              <a:r>
                <a:rPr lang="en-US" sz="1500">
                  <a:solidFill>
                    <a:schemeClr val="dk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 and </a:t>
              </a:r>
              <a:r>
                <a:rPr b="1" lang="en-US" sz="1500">
                  <a:solidFill>
                    <a:schemeClr val="dk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loads necessary libraries</a:t>
              </a:r>
              <a:r>
                <a:rPr lang="en-US" sz="1500">
                  <a:solidFill>
                    <a:schemeClr val="dk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 for the script's execution.</a:t>
              </a:r>
              <a:endParaRPr sz="15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grpSp>
          <p:nvGrpSpPr>
            <p:cNvPr id="123" name="Google Shape;123;p17"/>
            <p:cNvGrpSpPr/>
            <p:nvPr/>
          </p:nvGrpSpPr>
          <p:grpSpPr>
            <a:xfrm>
              <a:off x="3435870" y="2800065"/>
              <a:ext cx="92400" cy="411825"/>
              <a:chOff x="845575" y="2563700"/>
              <a:chExt cx="92400" cy="411825"/>
            </a:xfrm>
          </p:grpSpPr>
          <p:sp>
            <p:nvSpPr>
              <p:cNvPr id="124" name="Google Shape;124;p17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25" name="Google Shape;125;p17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126" name="Google Shape;126;p17"/>
          <p:cNvGrpSpPr/>
          <p:nvPr/>
        </p:nvGrpSpPr>
        <p:grpSpPr>
          <a:xfrm>
            <a:off x="1443950" y="3603375"/>
            <a:ext cx="2746481" cy="2309946"/>
            <a:chOff x="1425898" y="2702599"/>
            <a:chExt cx="2059912" cy="1732503"/>
          </a:xfrm>
        </p:grpSpPr>
        <p:sp>
          <p:nvSpPr>
            <p:cNvPr id="127" name="Google Shape;127;p17"/>
            <p:cNvSpPr/>
            <p:nvPr/>
          </p:nvSpPr>
          <p:spPr>
            <a:xfrm>
              <a:off x="2191011" y="3079475"/>
              <a:ext cx="1294800" cy="133500"/>
            </a:xfrm>
            <a:prstGeom prst="rect">
              <a:avLst/>
            </a:prstGeom>
            <a:solidFill>
              <a:srgbClr val="801F17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7"/>
            <p:cNvSpPr txBox="1"/>
            <p:nvPr/>
          </p:nvSpPr>
          <p:spPr>
            <a:xfrm>
              <a:off x="1425898" y="2702599"/>
              <a:ext cx="18312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500">
                  <a:latin typeface="Titillium Web"/>
                  <a:ea typeface="Titillium Web"/>
                  <a:cs typeface="Titillium Web"/>
                  <a:sym typeface="Titillium Web"/>
                </a:rPr>
                <a:t>Load &amp; Preprocess data</a:t>
              </a:r>
              <a:endParaRPr b="1" sz="1500"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29" name="Google Shape;129;p17"/>
            <p:cNvSpPr txBox="1"/>
            <p:nvPr/>
          </p:nvSpPr>
          <p:spPr>
            <a:xfrm>
              <a:off x="1631265" y="3491302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500">
                  <a:solidFill>
                    <a:schemeClr val="dk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Reads and prepares trajectory data</a:t>
              </a:r>
              <a:r>
                <a:rPr lang="en-US" sz="1500">
                  <a:solidFill>
                    <a:schemeClr val="dk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 from CSV files by resampling them.</a:t>
              </a:r>
              <a:endParaRPr b="1" sz="1500"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grpSp>
          <p:nvGrpSpPr>
            <p:cNvPr id="130" name="Google Shape;130;p17"/>
            <p:cNvGrpSpPr/>
            <p:nvPr/>
          </p:nvGrpSpPr>
          <p:grpSpPr>
            <a:xfrm rot="10800000">
              <a:off x="2149293" y="3079467"/>
              <a:ext cx="92400" cy="411825"/>
              <a:chOff x="2072481" y="2563700"/>
              <a:chExt cx="92400" cy="411825"/>
            </a:xfrm>
          </p:grpSpPr>
          <p:cxnSp>
            <p:nvCxnSpPr>
              <p:cNvPr id="131" name="Google Shape;131;p17"/>
              <p:cNvCxnSpPr/>
              <p:nvPr/>
            </p:nvCxnSpPr>
            <p:spPr>
              <a:xfrm>
                <a:off x="2118681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32" name="Google Shape;132;p17"/>
              <p:cNvSpPr/>
              <p:nvPr/>
            </p:nvSpPr>
            <p:spPr>
              <a:xfrm>
                <a:off x="2072481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3" name="Google Shape;133;p17"/>
          <p:cNvGrpSpPr/>
          <p:nvPr/>
        </p:nvGrpSpPr>
        <p:grpSpPr>
          <a:xfrm>
            <a:off x="3516025" y="2598155"/>
            <a:ext cx="2400740" cy="2185733"/>
            <a:chOff x="2979994" y="1948665"/>
            <a:chExt cx="1800600" cy="1639341"/>
          </a:xfrm>
        </p:grpSpPr>
        <p:sp>
          <p:nvSpPr>
            <p:cNvPr id="134" name="Google Shape;134;p17"/>
            <p:cNvSpPr/>
            <p:nvPr/>
          </p:nvSpPr>
          <p:spPr>
            <a:xfrm>
              <a:off x="3485717" y="3079475"/>
              <a:ext cx="1294800" cy="133500"/>
            </a:xfrm>
            <a:prstGeom prst="rect">
              <a:avLst/>
            </a:prstGeom>
            <a:solidFill>
              <a:srgbClr val="D83729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7"/>
            <p:cNvSpPr txBox="1"/>
            <p:nvPr/>
          </p:nvSpPr>
          <p:spPr>
            <a:xfrm>
              <a:off x="2979994" y="3216605"/>
              <a:ext cx="18006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500">
                  <a:latin typeface="Titillium Web"/>
                  <a:ea typeface="Titillium Web"/>
                  <a:cs typeface="Titillium Web"/>
                  <a:sym typeface="Titillium Web"/>
                </a:rPr>
                <a:t>Calculate Zone &amp; Refs</a:t>
              </a:r>
              <a:endParaRPr b="1" sz="1500"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36" name="Google Shape;136;p17"/>
            <p:cNvSpPr txBox="1"/>
            <p:nvPr/>
          </p:nvSpPr>
          <p:spPr>
            <a:xfrm>
              <a:off x="3016326" y="1948665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500">
                  <a:latin typeface="Titillium Web"/>
                  <a:ea typeface="Titillium Web"/>
                  <a:cs typeface="Titillium Web"/>
                  <a:sym typeface="Titillium Web"/>
                </a:rPr>
                <a:t>Computes reference angles</a:t>
              </a:r>
              <a:r>
                <a:rPr lang="en-US" sz="1500">
                  <a:latin typeface="Titillium Web"/>
                  <a:ea typeface="Titillium Web"/>
                  <a:cs typeface="Titillium Web"/>
                  <a:sym typeface="Titillium Web"/>
                </a:rPr>
                <a:t> from the trajectory data.</a:t>
              </a:r>
              <a:endParaRPr sz="1500"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grpSp>
          <p:nvGrpSpPr>
            <p:cNvPr id="137" name="Google Shape;137;p17"/>
            <p:cNvGrpSpPr/>
            <p:nvPr/>
          </p:nvGrpSpPr>
          <p:grpSpPr>
            <a:xfrm>
              <a:off x="3435870" y="2800065"/>
              <a:ext cx="92400" cy="411825"/>
              <a:chOff x="845575" y="2563700"/>
              <a:chExt cx="92400" cy="411825"/>
            </a:xfrm>
          </p:grpSpPr>
          <p:sp>
            <p:nvSpPr>
              <p:cNvPr id="138" name="Google Shape;138;p17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39" name="Google Shape;139;p17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140" name="Google Shape;140;p17"/>
          <p:cNvGrpSpPr/>
          <p:nvPr/>
        </p:nvGrpSpPr>
        <p:grpSpPr>
          <a:xfrm>
            <a:off x="5077107" y="3603375"/>
            <a:ext cx="2565785" cy="2325546"/>
            <a:chOff x="4150834" y="2702599"/>
            <a:chExt cx="1924387" cy="1744203"/>
          </a:xfrm>
        </p:grpSpPr>
        <p:sp>
          <p:nvSpPr>
            <p:cNvPr id="141" name="Google Shape;141;p17"/>
            <p:cNvSpPr/>
            <p:nvPr/>
          </p:nvSpPr>
          <p:spPr>
            <a:xfrm>
              <a:off x="4780421" y="3079475"/>
              <a:ext cx="1294800" cy="133500"/>
            </a:xfrm>
            <a:prstGeom prst="rect">
              <a:avLst/>
            </a:prstGeom>
            <a:solidFill>
              <a:srgbClr val="801F17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2" name="Google Shape;142;p17"/>
            <p:cNvGrpSpPr/>
            <p:nvPr/>
          </p:nvGrpSpPr>
          <p:grpSpPr>
            <a:xfrm rot="10800000">
              <a:off x="4737413" y="3079467"/>
              <a:ext cx="92400" cy="411825"/>
              <a:chOff x="2070100" y="2563700"/>
              <a:chExt cx="92400" cy="411825"/>
            </a:xfrm>
          </p:grpSpPr>
          <p:cxnSp>
            <p:nvCxnSpPr>
              <p:cNvPr id="143" name="Google Shape;143;p17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44" name="Google Shape;144;p17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5" name="Google Shape;145;p17"/>
            <p:cNvSpPr txBox="1"/>
            <p:nvPr/>
          </p:nvSpPr>
          <p:spPr>
            <a:xfrm>
              <a:off x="4413185" y="2702599"/>
              <a:ext cx="11004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500">
                  <a:latin typeface="Titillium Web"/>
                  <a:ea typeface="Titillium Web"/>
                  <a:cs typeface="Titillium Web"/>
                  <a:sym typeface="Titillium Web"/>
                </a:rPr>
                <a:t>Apply Rules</a:t>
              </a:r>
              <a:endParaRPr b="1" sz="1500"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46" name="Google Shape;146;p17"/>
            <p:cNvSpPr txBox="1"/>
            <p:nvPr/>
          </p:nvSpPr>
          <p:spPr>
            <a:xfrm>
              <a:off x="4150834" y="3503002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500">
                  <a:latin typeface="Titillium Web"/>
                  <a:ea typeface="Titillium Web"/>
                  <a:cs typeface="Titillium Web"/>
                  <a:sym typeface="Titillium Web"/>
                </a:rPr>
                <a:t>Clusters trajectories </a:t>
              </a:r>
              <a:r>
                <a:rPr lang="en-US" sz="1500">
                  <a:latin typeface="Titillium Web"/>
                  <a:ea typeface="Titillium Web"/>
                  <a:cs typeface="Titillium Web"/>
                  <a:sym typeface="Titillium Web"/>
                </a:rPr>
                <a:t>based on a set of </a:t>
              </a:r>
              <a:r>
                <a:rPr b="1" lang="en-US" sz="1500">
                  <a:latin typeface="Titillium Web"/>
                  <a:ea typeface="Titillium Web"/>
                  <a:cs typeface="Titillium Web"/>
                  <a:sym typeface="Titillium Web"/>
                </a:rPr>
                <a:t>predefined movement-based rules</a:t>
              </a:r>
              <a:r>
                <a:rPr lang="en-US" sz="1500">
                  <a:latin typeface="Titillium Web"/>
                  <a:ea typeface="Titillium Web"/>
                  <a:cs typeface="Titillium Web"/>
                  <a:sym typeface="Titillium Web"/>
                </a:rPr>
                <a:t>.</a:t>
              </a:r>
              <a:endParaRPr sz="1500"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147" name="Google Shape;147;p17"/>
          <p:cNvGrpSpPr/>
          <p:nvPr/>
        </p:nvGrpSpPr>
        <p:grpSpPr>
          <a:xfrm>
            <a:off x="6828175" y="2470400"/>
            <a:ext cx="2540946" cy="2313480"/>
            <a:chOff x="5464168" y="1852846"/>
            <a:chExt cx="1905757" cy="1735153"/>
          </a:xfrm>
        </p:grpSpPr>
        <p:sp>
          <p:nvSpPr>
            <p:cNvPr id="148" name="Google Shape;148;p17"/>
            <p:cNvSpPr/>
            <p:nvPr/>
          </p:nvSpPr>
          <p:spPr>
            <a:xfrm>
              <a:off x="6075125" y="3079475"/>
              <a:ext cx="1294800" cy="133500"/>
            </a:xfrm>
            <a:prstGeom prst="rect">
              <a:avLst/>
            </a:prstGeom>
            <a:solidFill>
              <a:srgbClr val="D83729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9" name="Google Shape;149;p17"/>
            <p:cNvGrpSpPr/>
            <p:nvPr/>
          </p:nvGrpSpPr>
          <p:grpSpPr>
            <a:xfrm>
              <a:off x="6031394" y="2800065"/>
              <a:ext cx="92400" cy="411825"/>
              <a:chOff x="845575" y="2563700"/>
              <a:chExt cx="92400" cy="411825"/>
            </a:xfrm>
          </p:grpSpPr>
          <p:cxnSp>
            <p:nvCxnSpPr>
              <p:cNvPr id="150" name="Google Shape;150;p17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51" name="Google Shape;151;p17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2" name="Google Shape;152;p17"/>
            <p:cNvSpPr txBox="1"/>
            <p:nvPr/>
          </p:nvSpPr>
          <p:spPr>
            <a:xfrm>
              <a:off x="5707757" y="3216600"/>
              <a:ext cx="7458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600">
                  <a:latin typeface="Titillium Web"/>
                  <a:ea typeface="Titillium Web"/>
                  <a:cs typeface="Titillium Web"/>
                  <a:sym typeface="Titillium Web"/>
                </a:rPr>
                <a:t>Map to Binary</a:t>
              </a:r>
              <a:endParaRPr b="1" sz="1600"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53" name="Google Shape;153;p17"/>
            <p:cNvSpPr txBox="1"/>
            <p:nvPr/>
          </p:nvSpPr>
          <p:spPr>
            <a:xfrm>
              <a:off x="5464168" y="1852846"/>
              <a:ext cx="18552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500">
                  <a:latin typeface="Titillium Web"/>
                  <a:ea typeface="Titillium Web"/>
                  <a:cs typeface="Titillium Web"/>
                  <a:sym typeface="Titillium Web"/>
                </a:rPr>
                <a:t>Classifies</a:t>
              </a:r>
              <a:r>
                <a:rPr lang="en-US" sz="1500">
                  <a:latin typeface="Titillium Web"/>
                  <a:ea typeface="Titillium Web"/>
                  <a:cs typeface="Titillium Web"/>
                  <a:sym typeface="Titillium Web"/>
                </a:rPr>
                <a:t> trajectories into </a:t>
              </a:r>
              <a:r>
                <a:rPr b="1" lang="en-US" sz="1500">
                  <a:latin typeface="Titillium Web"/>
                  <a:ea typeface="Titillium Web"/>
                  <a:cs typeface="Titillium Web"/>
                  <a:sym typeface="Titillium Web"/>
                </a:rPr>
                <a:t>"Normal" or "Abnormal" </a:t>
              </a:r>
              <a:r>
                <a:rPr lang="en-US" sz="1500">
                  <a:latin typeface="Titillium Web"/>
                  <a:ea typeface="Titillium Web"/>
                  <a:cs typeface="Titillium Web"/>
                  <a:sym typeface="Titillium Web"/>
                </a:rPr>
                <a:t>categories.</a:t>
              </a:r>
              <a:endParaRPr sz="1500"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154" name="Google Shape;154;p17"/>
          <p:cNvGrpSpPr/>
          <p:nvPr/>
        </p:nvGrpSpPr>
        <p:grpSpPr>
          <a:xfrm>
            <a:off x="8685114" y="3603375"/>
            <a:ext cx="3052631" cy="2325546"/>
            <a:chOff x="6856907" y="2702599"/>
            <a:chExt cx="2289530" cy="1744203"/>
          </a:xfrm>
        </p:grpSpPr>
        <p:sp>
          <p:nvSpPr>
            <p:cNvPr id="155" name="Google Shape;155;p17"/>
            <p:cNvSpPr/>
            <p:nvPr/>
          </p:nvSpPr>
          <p:spPr>
            <a:xfrm>
              <a:off x="7369837" y="3079475"/>
              <a:ext cx="1776600" cy="133500"/>
            </a:xfrm>
            <a:prstGeom prst="rect">
              <a:avLst/>
            </a:prstGeom>
            <a:solidFill>
              <a:srgbClr val="801F17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6" name="Google Shape;156;p17"/>
            <p:cNvGrpSpPr/>
            <p:nvPr/>
          </p:nvGrpSpPr>
          <p:grpSpPr>
            <a:xfrm rot="10800000">
              <a:off x="7328221" y="3079467"/>
              <a:ext cx="92400" cy="411825"/>
              <a:chOff x="2070100" y="2563700"/>
              <a:chExt cx="92400" cy="411825"/>
            </a:xfrm>
          </p:grpSpPr>
          <p:cxnSp>
            <p:nvCxnSpPr>
              <p:cNvPr id="157" name="Google Shape;157;p17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58" name="Google Shape;158;p17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9" name="Google Shape;159;p17"/>
            <p:cNvSpPr txBox="1"/>
            <p:nvPr/>
          </p:nvSpPr>
          <p:spPr>
            <a:xfrm>
              <a:off x="7003994" y="2702599"/>
              <a:ext cx="17241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500">
                  <a:latin typeface="Titillium Web"/>
                  <a:ea typeface="Titillium Web"/>
                  <a:cs typeface="Titillium Web"/>
                  <a:sym typeface="Titillium Web"/>
                </a:rPr>
                <a:t>Evaluate &amp; Visualize</a:t>
              </a:r>
              <a:endParaRPr b="1" sz="1500"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60" name="Google Shape;160;p17"/>
            <p:cNvSpPr txBox="1"/>
            <p:nvPr/>
          </p:nvSpPr>
          <p:spPr>
            <a:xfrm>
              <a:off x="6856907" y="3503002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500">
                  <a:latin typeface="Titillium Web"/>
                  <a:ea typeface="Titillium Web"/>
                  <a:cs typeface="Titillium Web"/>
                  <a:sym typeface="Titillium Web"/>
                </a:rPr>
                <a:t>Generates and saves visualizations</a:t>
              </a:r>
              <a:r>
                <a:rPr lang="en-US" sz="1500">
                  <a:latin typeface="Titillium Web"/>
                  <a:ea typeface="Titillium Web"/>
                  <a:cs typeface="Titillium Web"/>
                  <a:sym typeface="Titillium Web"/>
                </a:rPr>
                <a:t> of the clustered trajectories.</a:t>
              </a:r>
              <a:endParaRPr sz="1500"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type="title"/>
          </p:nvPr>
        </p:nvSpPr>
        <p:spPr>
          <a:xfrm>
            <a:off x="594303" y="495300"/>
            <a:ext cx="1051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b="0" lang="en-US">
                <a:solidFill>
                  <a:srgbClr val="980000"/>
                </a:solidFill>
              </a:rPr>
              <a:t>Results</a:t>
            </a:r>
            <a:endParaRPr b="0">
              <a:solidFill>
                <a:srgbClr val="980000"/>
              </a:solidFill>
            </a:endParaRPr>
          </a:p>
        </p:txBody>
      </p:sp>
      <p:sp>
        <p:nvSpPr>
          <p:cNvPr id="166" name="Google Shape;166;p18"/>
          <p:cNvSpPr txBox="1"/>
          <p:nvPr>
            <p:ph idx="12" type="sldNum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7" name="Google Shape;1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8100" y="1294200"/>
            <a:ext cx="5015500" cy="4616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000" y="1592275"/>
            <a:ext cx="5943600" cy="3499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/>
          <p:nvPr>
            <p:ph type="title"/>
          </p:nvPr>
        </p:nvSpPr>
        <p:spPr>
          <a:xfrm>
            <a:off x="594303" y="495300"/>
            <a:ext cx="1051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b="0" lang="en-US">
                <a:solidFill>
                  <a:srgbClr val="980000"/>
                </a:solidFill>
              </a:rPr>
              <a:t>Results</a:t>
            </a:r>
            <a:endParaRPr b="0">
              <a:solidFill>
                <a:srgbClr val="980000"/>
              </a:solidFill>
            </a:endParaRPr>
          </a:p>
        </p:txBody>
      </p:sp>
      <p:sp>
        <p:nvSpPr>
          <p:cNvPr id="174" name="Google Shape;174;p19"/>
          <p:cNvSpPr txBox="1"/>
          <p:nvPr>
            <p:ph idx="12" type="sldNum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5" name="Google Shape;17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125" y="1267225"/>
            <a:ext cx="4951801" cy="455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5301" y="1592275"/>
            <a:ext cx="5883273" cy="34636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594303" y="495300"/>
            <a:ext cx="1051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b="0" lang="en-US">
                <a:solidFill>
                  <a:srgbClr val="980000"/>
                </a:solidFill>
              </a:rPr>
              <a:t>Results</a:t>
            </a:r>
            <a:endParaRPr b="0">
              <a:solidFill>
                <a:srgbClr val="980000"/>
              </a:solidFill>
            </a:endParaRPr>
          </a:p>
        </p:txBody>
      </p:sp>
      <p:sp>
        <p:nvSpPr>
          <p:cNvPr id="182" name="Google Shape;182;p20"/>
          <p:cNvSpPr txBox="1"/>
          <p:nvPr>
            <p:ph idx="12" type="sldNum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925" y="1141800"/>
            <a:ext cx="5341449" cy="4917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8274" y="1743225"/>
            <a:ext cx="5726827" cy="33715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>
            <p:ph type="title"/>
          </p:nvPr>
        </p:nvSpPr>
        <p:spPr>
          <a:xfrm>
            <a:off x="594303" y="495300"/>
            <a:ext cx="1051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b="0" lang="en-US">
                <a:solidFill>
                  <a:srgbClr val="980000"/>
                </a:solidFill>
              </a:rPr>
              <a:t>Future Work</a:t>
            </a:r>
            <a:endParaRPr b="0">
              <a:solidFill>
                <a:srgbClr val="980000"/>
              </a:solidFill>
            </a:endParaRPr>
          </a:p>
        </p:txBody>
      </p:sp>
      <p:sp>
        <p:nvSpPr>
          <p:cNvPr id="190" name="Google Shape;190;p21"/>
          <p:cNvSpPr txBox="1"/>
          <p:nvPr>
            <p:ph idx="1" type="body"/>
          </p:nvPr>
        </p:nvSpPr>
        <p:spPr>
          <a:xfrm>
            <a:off x="594302" y="1877175"/>
            <a:ext cx="10515600" cy="14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1000" lvl="0" marL="457200" rtl="0" algn="just">
              <a:spcBef>
                <a:spcPts val="1000"/>
              </a:spcBef>
              <a:spcAft>
                <a:spcPts val="0"/>
              </a:spcAft>
              <a:buSzPts val="2400"/>
              <a:buChar char="❏"/>
            </a:pPr>
            <a:r>
              <a:rPr b="1" lang="en-US"/>
              <a:t>Enhance Rules: Optimize thresholds, add specific some rules, and refine kinematic analysis.</a:t>
            </a:r>
            <a:endParaRPr b="1"/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b="1" lang="en-US"/>
              <a:t>Hybrid ML: Combine rules with ML (e.g.,Clustering) for subtle anomalies and threshold tuning.</a:t>
            </a:r>
            <a:endParaRPr b="1"/>
          </a:p>
        </p:txBody>
      </p:sp>
      <p:sp>
        <p:nvSpPr>
          <p:cNvPr id="191" name="Google Shape;191;p21"/>
          <p:cNvSpPr txBox="1"/>
          <p:nvPr>
            <p:ph idx="12" type="sldNum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Ahmedabad University ">
      <a:dk1>
        <a:srgbClr val="000000"/>
      </a:dk1>
      <a:lt1>
        <a:srgbClr val="FFFFFF"/>
      </a:lt1>
      <a:dk2>
        <a:srgbClr val="7D1916"/>
      </a:dk2>
      <a:lt2>
        <a:srgbClr val="F2F1EE"/>
      </a:lt2>
      <a:accent1>
        <a:srgbClr val="894C00"/>
      </a:accent1>
      <a:accent2>
        <a:srgbClr val="7F4700"/>
      </a:accent2>
      <a:accent3>
        <a:srgbClr val="A5A5A5"/>
      </a:accent3>
      <a:accent4>
        <a:srgbClr val="BC933E"/>
      </a:accent4>
      <a:accent5>
        <a:srgbClr val="000000"/>
      </a:accent5>
      <a:accent6>
        <a:srgbClr val="FEFFFF"/>
      </a:accent6>
      <a:hlink>
        <a:srgbClr val="000000"/>
      </a:hlink>
      <a:folHlink>
        <a:srgbClr val="FE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